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Proxima Nova"/>
      <p:regular r:id="rId24"/>
      <p:bold r:id="rId25"/>
      <p:italic r:id="rId26"/>
      <p:boldItalic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Proxima Nova Extrabold"/>
      <p:bold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Barlow"/>
      <p:regular r:id="rId37"/>
      <p:bold r:id="rId38"/>
      <p:italic r:id="rId39"/>
      <p:boldItalic r:id="rId40"/>
    </p:embeddedFont>
    <p:embeddedFont>
      <p:font typeface="Gill Sans"/>
      <p:regular r:id="rId41"/>
      <p:bold r:id="rId42"/>
    </p:embeddedFont>
    <p:embeddedFont>
      <p:font typeface="Century Gothic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Italic.fntdata"/><Relationship Id="rId20" Type="http://schemas.openxmlformats.org/officeDocument/2006/relationships/font" Target="fonts/Roboto-regular.fntdata"/><Relationship Id="rId42" Type="http://schemas.openxmlformats.org/officeDocument/2006/relationships/font" Target="fonts/GillSans-bold.fntdata"/><Relationship Id="rId41" Type="http://schemas.openxmlformats.org/officeDocument/2006/relationships/font" Target="fonts/GillSans-regular.fntdata"/><Relationship Id="rId22" Type="http://schemas.openxmlformats.org/officeDocument/2006/relationships/font" Target="fonts/Roboto-italic.fntdata"/><Relationship Id="rId44" Type="http://schemas.openxmlformats.org/officeDocument/2006/relationships/font" Target="fonts/CenturyGothic-bold.fntdata"/><Relationship Id="rId21" Type="http://schemas.openxmlformats.org/officeDocument/2006/relationships/font" Target="fonts/Roboto-bold.fntdata"/><Relationship Id="rId43" Type="http://schemas.openxmlformats.org/officeDocument/2006/relationships/font" Target="fonts/CenturyGothic-regular.fntdata"/><Relationship Id="rId24" Type="http://schemas.openxmlformats.org/officeDocument/2006/relationships/font" Target="fonts/ProximaNova-regular.fntdata"/><Relationship Id="rId46" Type="http://schemas.openxmlformats.org/officeDocument/2006/relationships/font" Target="fonts/CenturyGothic-boldItalic.fntdata"/><Relationship Id="rId23" Type="http://schemas.openxmlformats.org/officeDocument/2006/relationships/font" Target="fonts/Roboto-boldItalic.fntdata"/><Relationship Id="rId45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Poppins-regular.fntdata"/><Relationship Id="rId27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7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6.xml"/><Relationship Id="rId32" Type="http://schemas.openxmlformats.org/officeDocument/2006/relationships/font" Target="fonts/ProximaNovaExtrabold-bold.fntdata"/><Relationship Id="rId13" Type="http://schemas.openxmlformats.org/officeDocument/2006/relationships/slide" Target="slides/slide9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37" Type="http://schemas.openxmlformats.org/officeDocument/2006/relationships/font" Target="fonts/Barlow-regular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3.xml"/><Relationship Id="rId39" Type="http://schemas.openxmlformats.org/officeDocument/2006/relationships/font" Target="fonts/Barlow-italic.fntdata"/><Relationship Id="rId16" Type="http://schemas.openxmlformats.org/officeDocument/2006/relationships/slide" Target="slides/slide12.xml"/><Relationship Id="rId38" Type="http://schemas.openxmlformats.org/officeDocument/2006/relationships/font" Target="fonts/Barlow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a4c495d0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a4c495d0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3a4c495d0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73603df0f2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73603df0f2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73603df0f2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7342052bf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7342052bf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7342052bff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73603df0f2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73603df0f2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73603df0f2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3603df0f2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73603df0f2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73603df0f2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a4c495d02_1_3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a4c495d02_1_3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3a4c495d02_1_3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b5a65e2e2_0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3b5a65e2e2_0_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b953ccb2e_1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b953ccb2e_1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3b953ccb2e_1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a4c495d02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a4c495d02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3a4c495d02_1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b953ccb2e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b953ccb2e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3b953ccb2e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3603df0f2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73603df0f2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73603df0f2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73603df0f2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73603df0f2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73603df0f2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73603df0f2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73603df0f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73603df0f2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bc5241829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bc5241829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ebc5241829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342052bf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342052bf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7342052bff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1174360" y="1758143"/>
            <a:ext cx="68703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186717" y="2711445"/>
            <a:ext cx="68580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>
  <p:cSld name="Agenda 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310963" y="1369219"/>
            <a:ext cx="3690000" cy="24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Century Gothic"/>
              <a:buChar char="–"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Century Gothic"/>
              <a:buChar char="–"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" name="Google Shape;62;p11"/>
          <p:cNvSpPr txBox="1"/>
          <p:nvPr>
            <p:ph idx="2" type="body"/>
          </p:nvPr>
        </p:nvSpPr>
        <p:spPr>
          <a:xfrm>
            <a:off x="4310963" y="692035"/>
            <a:ext cx="3690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>
            <p:ph type="title"/>
          </p:nvPr>
        </p:nvSpPr>
        <p:spPr>
          <a:xfrm>
            <a:off x="5015813" y="1203267"/>
            <a:ext cx="36900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5028010" y="2362633"/>
            <a:ext cx="36897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825103" y="2397919"/>
            <a:ext cx="36897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805763" y="1091045"/>
            <a:ext cx="36900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825103" y="1662242"/>
            <a:ext cx="3689700" cy="19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805763" y="486294"/>
            <a:ext cx="36900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Slide">
  <p:cSld name="Regular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09563" y="272654"/>
            <a:ext cx="7886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erdana"/>
              <a:buNone/>
              <a:defRPr sz="24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09563" y="927497"/>
            <a:ext cx="78867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500"/>
              <a:buFont typeface="Arial"/>
              <a:buChar char="•"/>
              <a:defRPr sz="15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Arial"/>
              <a:buChar char="•"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 type="secHead">
  <p:cSld name="SECTION_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1878640" y="798098"/>
            <a:ext cx="5386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erdana"/>
              <a:buNone/>
              <a:defRPr sz="24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878640" y="1789315"/>
            <a:ext cx="53868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i="1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Dark">
  <p:cSld name="Quote Slide Dar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1878640" y="798098"/>
            <a:ext cx="5386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878640" y="1789315"/>
            <a:ext cx="53868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i="1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09563" y="912019"/>
            <a:ext cx="3886200" cy="3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09563" y="272654"/>
            <a:ext cx="8210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erdana"/>
              <a:buNone/>
              <a:defRPr sz="24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633913" y="912018"/>
            <a:ext cx="3886200" cy="3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Image">
  <p:cSld name="Text With Imag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629841" y="666750"/>
            <a:ext cx="29490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Verdana"/>
              <a:buNone/>
              <a:defRPr sz="18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/>
          <p:nvPr>
            <p:ph idx="2" type="pic"/>
          </p:nvPr>
        </p:nvSpPr>
        <p:spPr>
          <a:xfrm>
            <a:off x="3887391" y="666750"/>
            <a:ext cx="4629300" cy="3791100"/>
          </a:xfrm>
          <a:prstGeom prst="rect">
            <a:avLst/>
          </a:prstGeom>
          <a:noFill/>
          <a:ln>
            <a:noFill/>
          </a:ln>
          <a:effectLst>
            <a:outerShdw blurRad="406400" sx="101000" rotWithShape="0" algn="ctr" sy="101000">
              <a:schemeClr val="dk2">
                <a:alpha val="37650"/>
              </a:scheme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629841" y="1714500"/>
            <a:ext cx="2949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mockup slide">
  <p:cSld name="Screenshot mockup slid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478687" y="876300"/>
            <a:ext cx="8186700" cy="3171900"/>
          </a:xfrm>
          <a:prstGeom prst="roundRect">
            <a:avLst>
              <a:gd fmla="val 535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sx="103000" rotWithShape="0" algn="ctr" dir="5400000" dist="50800" sy="103000">
              <a:schemeClr val="dk2">
                <a:alpha val="1882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4605338" y="1206103"/>
            <a:ext cx="34338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0"/>
          <p:cNvSpPr/>
          <p:nvPr/>
        </p:nvSpPr>
        <p:spPr>
          <a:xfrm>
            <a:off x="1676400" y="447675"/>
            <a:ext cx="2409900" cy="4000500"/>
          </a:xfrm>
          <a:prstGeom prst="roundRect">
            <a:avLst>
              <a:gd fmla="val 8762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ctr" dir="5400000" dist="203200">
              <a:schemeClr val="dk2">
                <a:alpha val="4784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p20"/>
          <p:cNvSpPr/>
          <p:nvPr>
            <p:ph idx="2" type="pic"/>
          </p:nvPr>
        </p:nvSpPr>
        <p:spPr>
          <a:xfrm>
            <a:off x="1845469" y="619125"/>
            <a:ext cx="2071800" cy="3600600"/>
          </a:xfrm>
          <a:prstGeom prst="roundRect">
            <a:avLst>
              <a:gd fmla="val 2874" name="adj"/>
            </a:avLst>
          </a:prstGeom>
          <a:noFill/>
          <a:ln>
            <a:noFill/>
          </a:ln>
          <a:effectLst>
            <a:outerShdw sx="1000" rotWithShape="0" algn="ctr" sy="1000">
              <a:schemeClr val="dk2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605338" y="2012156"/>
            <a:ext cx="34338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20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32252" r="5866" t="0"/>
          <a:stretch/>
        </p:blipFill>
        <p:spPr>
          <a:xfrm>
            <a:off x="218209" y="619125"/>
            <a:ext cx="3927764" cy="423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Slide">
  <p:cSld name="Clean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09563" y="272654"/>
            <a:ext cx="7886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erdana"/>
              <a:buNone/>
              <a:defRPr sz="24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3406" y="4600672"/>
            <a:ext cx="549019" cy="36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creenshot mockup slide">
  <p:cSld name="1_Screenshot mockup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478687" y="876300"/>
            <a:ext cx="8186700" cy="3171900"/>
          </a:xfrm>
          <a:prstGeom prst="roundRect">
            <a:avLst>
              <a:gd fmla="val 535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sx="103000" rotWithShape="0" algn="ctr" dir="5400000" dist="50800" sy="103000">
              <a:schemeClr val="dk2">
                <a:alpha val="1882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type="title"/>
          </p:nvPr>
        </p:nvSpPr>
        <p:spPr>
          <a:xfrm>
            <a:off x="4605338" y="1206103"/>
            <a:ext cx="34338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1"/>
          <p:cNvSpPr/>
          <p:nvPr/>
        </p:nvSpPr>
        <p:spPr>
          <a:xfrm>
            <a:off x="1676400" y="447675"/>
            <a:ext cx="2409900" cy="4000500"/>
          </a:xfrm>
          <a:prstGeom prst="roundRect">
            <a:avLst>
              <a:gd fmla="val 8762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ctr" dir="5400000" dist="203200">
              <a:schemeClr val="dk2">
                <a:alpha val="4784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p21"/>
          <p:cNvSpPr/>
          <p:nvPr>
            <p:ph idx="2" type="pic"/>
          </p:nvPr>
        </p:nvSpPr>
        <p:spPr>
          <a:xfrm>
            <a:off x="1845469" y="619125"/>
            <a:ext cx="2071800" cy="3600600"/>
          </a:xfrm>
          <a:prstGeom prst="roundRect">
            <a:avLst>
              <a:gd fmla="val 2874" name="adj"/>
            </a:avLst>
          </a:prstGeom>
          <a:noFill/>
          <a:ln>
            <a:noFill/>
          </a:ln>
          <a:effectLst>
            <a:outerShdw sx="1000" rotWithShape="0" algn="ctr" sy="1000">
              <a:schemeClr val="dk2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605338" y="2012156"/>
            <a:ext cx="34338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5" name="Google Shape;125;p21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0" l="31275" r="21302" t="0"/>
          <a:stretch/>
        </p:blipFill>
        <p:spPr>
          <a:xfrm>
            <a:off x="43642" y="397454"/>
            <a:ext cx="3241963" cy="455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creenshot mockup slide">
  <p:cSld name="2_Screenshot mockup slid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478687" y="876300"/>
            <a:ext cx="8186700" cy="3171900"/>
          </a:xfrm>
          <a:prstGeom prst="roundRect">
            <a:avLst>
              <a:gd fmla="val 535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sx="103000" rotWithShape="0" algn="ctr" dir="5400000" dist="50800" sy="103000">
              <a:schemeClr val="dk2">
                <a:alpha val="1882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4605338" y="1206103"/>
            <a:ext cx="34338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2"/>
          <p:cNvSpPr/>
          <p:nvPr/>
        </p:nvSpPr>
        <p:spPr>
          <a:xfrm>
            <a:off x="1676400" y="447675"/>
            <a:ext cx="2409900" cy="4000500"/>
          </a:xfrm>
          <a:prstGeom prst="roundRect">
            <a:avLst>
              <a:gd fmla="val 8762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ctr" dir="5400000" dist="203200">
              <a:schemeClr val="dk2">
                <a:alpha val="4784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22"/>
          <p:cNvSpPr/>
          <p:nvPr>
            <p:ph idx="2" type="pic"/>
          </p:nvPr>
        </p:nvSpPr>
        <p:spPr>
          <a:xfrm>
            <a:off x="1845469" y="619125"/>
            <a:ext cx="2071800" cy="3600600"/>
          </a:xfrm>
          <a:prstGeom prst="roundRect">
            <a:avLst>
              <a:gd fmla="val 2874" name="adj"/>
            </a:avLst>
          </a:prstGeom>
          <a:noFill/>
          <a:ln>
            <a:noFill/>
          </a:ln>
          <a:effectLst>
            <a:outerShdw sx="1000" rotWithShape="0" algn="ctr" sy="1000">
              <a:schemeClr val="dk2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605338" y="2012156"/>
            <a:ext cx="34338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4" name="Google Shape;134;p22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38911" r="7506" t="0"/>
          <a:stretch/>
        </p:blipFill>
        <p:spPr>
          <a:xfrm>
            <a:off x="93518" y="477246"/>
            <a:ext cx="3647207" cy="453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 Desktop mockup slide">
  <p:cSld name="Screenshot Desktop mockup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478687" y="876300"/>
            <a:ext cx="8186700" cy="3171900"/>
          </a:xfrm>
          <a:prstGeom prst="roundRect">
            <a:avLst>
              <a:gd fmla="val 535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sx="103000" rotWithShape="0" algn="ctr" dir="5400000" dist="50800" sy="103000">
              <a:schemeClr val="dk2">
                <a:alpha val="1882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1109749" y="1171575"/>
            <a:ext cx="4747800" cy="3276600"/>
          </a:xfrm>
          <a:prstGeom prst="roundRect">
            <a:avLst>
              <a:gd fmla="val 6146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ctr" dir="5400000" dist="203200">
              <a:schemeClr val="dk2">
                <a:alpha val="4784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Google Shape;140;p23"/>
          <p:cNvSpPr/>
          <p:nvPr>
            <p:ph idx="2" type="pic"/>
          </p:nvPr>
        </p:nvSpPr>
        <p:spPr>
          <a:xfrm>
            <a:off x="1303019" y="1335405"/>
            <a:ext cx="4402200" cy="2948700"/>
          </a:xfrm>
          <a:prstGeom prst="roundRect">
            <a:avLst>
              <a:gd fmla="val 4197" name="adj"/>
            </a:avLst>
          </a:prstGeom>
          <a:noFill/>
          <a:ln>
            <a:noFill/>
          </a:ln>
          <a:effectLst>
            <a:outerShdw sx="1000" rotWithShape="0" algn="ctr" sy="1000">
              <a:schemeClr val="dk2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6096000" y="1335405"/>
            <a:ext cx="23433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2" name="Google Shape;142;p23"/>
          <p:cNvSpPr txBox="1"/>
          <p:nvPr>
            <p:ph type="title"/>
          </p:nvPr>
        </p:nvSpPr>
        <p:spPr>
          <a:xfrm>
            <a:off x="309562" y="272654"/>
            <a:ext cx="8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erdana"/>
              <a:buNone/>
              <a:defRPr sz="24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75546" y="533775"/>
            <a:ext cx="6914587" cy="460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creenshot Desktop mockup slide">
  <p:cSld name="2_Screenshot Desktop mockup slid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/>
          <p:nvPr/>
        </p:nvSpPr>
        <p:spPr>
          <a:xfrm>
            <a:off x="478687" y="876300"/>
            <a:ext cx="8186700" cy="3171900"/>
          </a:xfrm>
          <a:prstGeom prst="roundRect">
            <a:avLst>
              <a:gd fmla="val 535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sx="103000" rotWithShape="0" algn="ctr" dir="5400000" dist="50800" sy="103000">
              <a:schemeClr val="dk2">
                <a:alpha val="1882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1109749" y="1171575"/>
            <a:ext cx="4747800" cy="3276600"/>
          </a:xfrm>
          <a:prstGeom prst="roundRect">
            <a:avLst>
              <a:gd fmla="val 6146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ctr" dir="5400000" dist="203200">
              <a:schemeClr val="dk2">
                <a:alpha val="4784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" name="Google Shape;149;p24"/>
          <p:cNvSpPr/>
          <p:nvPr>
            <p:ph idx="2" type="pic"/>
          </p:nvPr>
        </p:nvSpPr>
        <p:spPr>
          <a:xfrm>
            <a:off x="1303019" y="1335405"/>
            <a:ext cx="4402200" cy="2948700"/>
          </a:xfrm>
          <a:prstGeom prst="roundRect">
            <a:avLst>
              <a:gd fmla="val 4197" name="adj"/>
            </a:avLst>
          </a:prstGeom>
          <a:noFill/>
          <a:ln>
            <a:noFill/>
          </a:ln>
          <a:effectLst>
            <a:outerShdw sx="1000" rotWithShape="0" algn="ctr" sy="1000">
              <a:schemeClr val="dk2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6096000" y="1335405"/>
            <a:ext cx="23433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1" name="Google Shape;151;p24"/>
          <p:cNvSpPr txBox="1"/>
          <p:nvPr>
            <p:ph type="title"/>
          </p:nvPr>
        </p:nvSpPr>
        <p:spPr>
          <a:xfrm>
            <a:off x="309562" y="272654"/>
            <a:ext cx="8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erdana"/>
              <a:buNone/>
              <a:defRPr sz="24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-956" l="40271" r="-5605" t="-1902"/>
          <a:stretch/>
        </p:blipFill>
        <p:spPr>
          <a:xfrm>
            <a:off x="44543" y="845840"/>
            <a:ext cx="3849310" cy="4039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creenshot Desktop mockup slide">
  <p:cSld name="1_Screenshot Desktop mockup slid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478687" y="876300"/>
            <a:ext cx="8186700" cy="3171900"/>
          </a:xfrm>
          <a:prstGeom prst="roundRect">
            <a:avLst>
              <a:gd fmla="val 5357" name="adj"/>
            </a:avLst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sx="103000" rotWithShape="0" algn="ctr" dir="5400000" dist="50800" sy="103000">
              <a:schemeClr val="dk2">
                <a:alpha val="1882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1109749" y="1171575"/>
            <a:ext cx="4747800" cy="3276600"/>
          </a:xfrm>
          <a:prstGeom prst="roundRect">
            <a:avLst>
              <a:gd fmla="val 6146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419100" rotWithShape="0" algn="ctr" dir="5400000" dist="203200">
              <a:schemeClr val="dk2">
                <a:alpha val="47840"/>
              </a:scheme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25"/>
          <p:cNvSpPr/>
          <p:nvPr>
            <p:ph idx="2" type="pic"/>
          </p:nvPr>
        </p:nvSpPr>
        <p:spPr>
          <a:xfrm>
            <a:off x="1303019" y="1335405"/>
            <a:ext cx="4402200" cy="2948700"/>
          </a:xfrm>
          <a:prstGeom prst="roundRect">
            <a:avLst>
              <a:gd fmla="val 4197" name="adj"/>
            </a:avLst>
          </a:prstGeom>
          <a:noFill/>
          <a:ln>
            <a:noFill/>
          </a:ln>
          <a:effectLst>
            <a:outerShdw sx="1000" rotWithShape="0" algn="ctr" sy="1000">
              <a:schemeClr val="dk2"/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6096000" y="1335405"/>
            <a:ext cx="2343300" cy="24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309562" y="272654"/>
            <a:ext cx="8355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erdana"/>
              <a:buNone/>
              <a:defRPr sz="24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35368" r="9616" t="0"/>
          <a:stretch/>
        </p:blipFill>
        <p:spPr>
          <a:xfrm>
            <a:off x="99752" y="272654"/>
            <a:ext cx="3796837" cy="460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/ Graph Slide">
  <p:cSld name="Table / Graph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09563" y="272654"/>
            <a:ext cx="7886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erdana"/>
              <a:buNone/>
              <a:defRPr sz="24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1057275" y="1096934"/>
            <a:ext cx="69438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7" name="Google Shape;167;p26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/ Graph Slide with text">
  <p:cSld name="Table / Graph Slide with 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09563" y="272654"/>
            <a:ext cx="8013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erdana"/>
              <a:buNone/>
              <a:defRPr sz="24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4449683" y="1096934"/>
            <a:ext cx="38739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5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5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5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5"/>
                </a:solidFill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5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7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7"/>
          <p:cNvSpPr txBox="1"/>
          <p:nvPr>
            <p:ph idx="2" type="body"/>
          </p:nvPr>
        </p:nvSpPr>
        <p:spPr>
          <a:xfrm>
            <a:off x="309563" y="1096934"/>
            <a:ext cx="35433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Page 1">
  <p:cSld name="Thank You Page 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 rotWithShape="1">
          <a:blip r:embed="rId2">
            <a:alphaModFix/>
          </a:blip>
          <a:srcRect b="0" l="7425" r="7417" t="0"/>
          <a:stretch/>
        </p:blipFill>
        <p:spPr>
          <a:xfrm>
            <a:off x="0" y="0"/>
            <a:ext cx="9144000" cy="479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725" y="-272525"/>
            <a:ext cx="3558151" cy="506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 rotWithShape="1">
          <a:blip r:embed="rId2">
            <a:alphaModFix/>
          </a:blip>
          <a:srcRect b="0" l="7425" r="7417" t="0"/>
          <a:stretch/>
        </p:blipFill>
        <p:spPr>
          <a:xfrm>
            <a:off x="0" y="0"/>
            <a:ext cx="9144000" cy="479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600" y="-258375"/>
            <a:ext cx="3327327" cy="498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lean Slide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83513" y="420319"/>
            <a:ext cx="7886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"/>
              <a:buNone/>
              <a:defRPr b="1" sz="2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"/>
              <a:buNone/>
              <a:defRPr b="1" sz="2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"/>
              <a:buNone/>
              <a:defRPr b="1" sz="2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"/>
              <a:buNone/>
              <a:defRPr b="1" sz="2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"/>
              <a:buNone/>
              <a:defRPr b="1" sz="2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"/>
              <a:buNone/>
              <a:defRPr b="1" sz="2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"/>
              <a:buNone/>
              <a:defRPr b="1" sz="2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"/>
              <a:buNone/>
              <a:defRPr b="1" sz="2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"/>
              <a:buNone/>
              <a:defRPr b="1" sz="2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3406" y="4600672"/>
            <a:ext cx="549019" cy="36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Slide Light" showMasterSp="0">
  <p:cSld name="Main Slide Light">
    <p:bg>
      <p:bgPr>
        <a:solidFill>
          <a:srgbClr val="F7F9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80231" y="284658"/>
            <a:ext cx="2550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E3C"/>
              </a:buClr>
              <a:buSzPts val="800"/>
              <a:buFont typeface="Helvetica Neue"/>
              <a:buChar char="•"/>
              <a:defRPr b="1" sz="800">
                <a:solidFill>
                  <a:srgbClr val="2C2E3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2pPr>
            <a:lvl3pPr indent="-2730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3pPr>
            <a:lvl4pPr indent="-2730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4pPr>
            <a:lvl5pPr indent="-2730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5pPr>
            <a:lvl6pPr indent="-2730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6pPr>
            <a:lvl7pPr indent="-2730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7pPr>
            <a:lvl8pPr indent="-2730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8pPr>
            <a:lvl9pPr indent="-2730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9" name="Google Shape;189;p32"/>
          <p:cNvSpPr txBox="1"/>
          <p:nvPr>
            <p:ph idx="12" type="sldNum"/>
          </p:nvPr>
        </p:nvSpPr>
        <p:spPr>
          <a:xfrm>
            <a:off x="8653357" y="284658"/>
            <a:ext cx="110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E3C"/>
              </a:buClr>
              <a:buSzPts val="800"/>
              <a:buFont typeface="Helvetica Neue"/>
              <a:buNone/>
              <a:defRPr>
                <a:solidFill>
                  <a:srgbClr val="2C2E3C"/>
                </a:solidFill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E3C"/>
              </a:buClr>
              <a:buSzPts val="800"/>
              <a:buFont typeface="Helvetica Neue"/>
              <a:buNone/>
              <a:defRPr>
                <a:solidFill>
                  <a:srgbClr val="2C2E3C"/>
                </a:solidFill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E3C"/>
              </a:buClr>
              <a:buSzPts val="800"/>
              <a:buFont typeface="Helvetica Neue"/>
              <a:buNone/>
              <a:defRPr>
                <a:solidFill>
                  <a:srgbClr val="2C2E3C"/>
                </a:solidFill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E3C"/>
              </a:buClr>
              <a:buSzPts val="800"/>
              <a:buFont typeface="Helvetica Neue"/>
              <a:buNone/>
              <a:defRPr>
                <a:solidFill>
                  <a:srgbClr val="2C2E3C"/>
                </a:solidFill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E3C"/>
              </a:buClr>
              <a:buSzPts val="800"/>
              <a:buFont typeface="Helvetica Neue"/>
              <a:buNone/>
              <a:defRPr>
                <a:solidFill>
                  <a:srgbClr val="2C2E3C"/>
                </a:solidFill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E3C"/>
              </a:buClr>
              <a:buSzPts val="800"/>
              <a:buFont typeface="Helvetica Neue"/>
              <a:buNone/>
              <a:defRPr>
                <a:solidFill>
                  <a:srgbClr val="2C2E3C"/>
                </a:solidFill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E3C"/>
              </a:buClr>
              <a:buSzPts val="800"/>
              <a:buFont typeface="Helvetica Neue"/>
              <a:buNone/>
              <a:defRPr>
                <a:solidFill>
                  <a:srgbClr val="2C2E3C"/>
                </a:solidFill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E3C"/>
              </a:buClr>
              <a:buSzPts val="800"/>
              <a:buFont typeface="Helvetica Neue"/>
              <a:buNone/>
              <a:defRPr>
                <a:solidFill>
                  <a:srgbClr val="2C2E3C"/>
                </a:solidFill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E3C"/>
              </a:buClr>
              <a:buSzPts val="800"/>
              <a:buFont typeface="Helvetica Neue"/>
              <a:buNone/>
              <a:defRPr>
                <a:solidFill>
                  <a:srgbClr val="2C2E3C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90" name="Google Shape;190;p32"/>
          <p:cNvSpPr/>
          <p:nvPr/>
        </p:nvSpPr>
        <p:spPr>
          <a:xfrm>
            <a:off x="380231" y="4763145"/>
            <a:ext cx="47628" cy="95256"/>
          </a:xfrm>
          <a:custGeom>
            <a:rect b="b" l="l" r="r" t="t"/>
            <a:pathLst>
              <a:path extrusionOk="0" h="21600" w="2160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6A6E77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608831" y="4763145"/>
            <a:ext cx="47628" cy="95256"/>
          </a:xfrm>
          <a:custGeom>
            <a:rect b="b" l="l" r="r" t="t"/>
            <a:pathLst>
              <a:path extrusionOk="0" h="21600" w="2160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6A6E77"/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8735492" y="2290763"/>
            <a:ext cx="28500" cy="28500"/>
          </a:xfrm>
          <a:prstGeom prst="ellipse">
            <a:avLst/>
          </a:prstGeom>
          <a:solidFill>
            <a:srgbClr val="6A6E77"/>
          </a:solidFill>
          <a:ln cap="flat" cmpd="sng" w="12700">
            <a:solidFill>
              <a:srgbClr val="6A6E77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8735492" y="2424113"/>
            <a:ext cx="28500" cy="28500"/>
          </a:xfrm>
          <a:prstGeom prst="ellipse">
            <a:avLst/>
          </a:prstGeom>
          <a:noFill/>
          <a:ln cap="flat" cmpd="sng" w="12700">
            <a:solidFill>
              <a:srgbClr val="6A6E77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8735492" y="2557463"/>
            <a:ext cx="28500" cy="28500"/>
          </a:xfrm>
          <a:prstGeom prst="ellipse">
            <a:avLst/>
          </a:prstGeom>
          <a:noFill/>
          <a:ln cap="flat" cmpd="sng" w="12700">
            <a:solidFill>
              <a:srgbClr val="6A6E77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8735492" y="2690813"/>
            <a:ext cx="28500" cy="28500"/>
          </a:xfrm>
          <a:prstGeom prst="ellipse">
            <a:avLst/>
          </a:prstGeom>
          <a:noFill/>
          <a:ln cap="flat" cmpd="sng" w="12700">
            <a:solidFill>
              <a:srgbClr val="6A6E77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32"/>
          <p:cNvSpPr/>
          <p:nvPr/>
        </p:nvSpPr>
        <p:spPr>
          <a:xfrm>
            <a:off x="8735492" y="2824163"/>
            <a:ext cx="28500" cy="28500"/>
          </a:xfrm>
          <a:prstGeom prst="ellipse">
            <a:avLst/>
          </a:prstGeom>
          <a:noFill/>
          <a:ln cap="flat" cmpd="sng" w="12700">
            <a:solidFill>
              <a:srgbClr val="6A6E77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32"/>
          <p:cNvSpPr txBox="1"/>
          <p:nvPr>
            <p:ph idx="2" type="body"/>
          </p:nvPr>
        </p:nvSpPr>
        <p:spPr>
          <a:xfrm>
            <a:off x="8436347" y="4748858"/>
            <a:ext cx="32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7940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E3C"/>
              </a:buClr>
              <a:buSzPts val="800"/>
              <a:buFont typeface="Helvetica Neue"/>
              <a:buChar char="•"/>
              <a:defRPr sz="800">
                <a:solidFill>
                  <a:srgbClr val="2C2E3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2pPr>
            <a:lvl3pPr indent="-2730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3pPr>
            <a:lvl4pPr indent="-2730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4pPr>
            <a:lvl5pPr indent="-2730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5pPr>
            <a:lvl6pPr indent="-2730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6pPr>
            <a:lvl7pPr indent="-2730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7pPr>
            <a:lvl8pPr indent="-2730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8pPr>
            <a:lvl9pPr indent="-2730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">
  <p:cSld name="1_Divi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5015813" y="1203267"/>
            <a:ext cx="36900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5028010" y="2362633"/>
            <a:ext cx="36897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010A4"/>
              </a:gs>
              <a:gs pos="100000">
                <a:srgbClr val="6010A4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314" y="3117814"/>
            <a:ext cx="2390587" cy="239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vider">
  <p:cSld name="2_Divi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5015813" y="1203267"/>
            <a:ext cx="36900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Verdana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5028010" y="2362633"/>
            <a:ext cx="36897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Page 2">
  <p:cSld name="Thank You Page 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ctrTitle"/>
          </p:nvPr>
        </p:nvSpPr>
        <p:spPr>
          <a:xfrm>
            <a:off x="395042" y="3734494"/>
            <a:ext cx="27159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Verdana"/>
              <a:buNone/>
              <a:defRPr sz="19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407398" y="4687796"/>
            <a:ext cx="68580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7714" y="4723295"/>
            <a:ext cx="549012" cy="34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4996763" y="1369219"/>
            <a:ext cx="3690000" cy="24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Century Gothic"/>
              <a:buChar char="–"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Century Gothic"/>
              <a:buChar char="–"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3414" y="4608995"/>
            <a:ext cx="549012" cy="3459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/>
        </p:nvSpPr>
        <p:spPr>
          <a:xfrm>
            <a:off x="159500" y="4781951"/>
            <a:ext cx="1285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4996763" y="685800"/>
            <a:ext cx="37065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i="0" sz="2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jp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21.jpg"/><Relationship Id="rId5" Type="http://schemas.openxmlformats.org/officeDocument/2006/relationships/image" Target="../media/image36.jp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21.jp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18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18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21.jpg"/><Relationship Id="rId5" Type="http://schemas.openxmlformats.org/officeDocument/2006/relationships/image" Target="../media/image48.jp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Relationship Id="rId4" Type="http://schemas.openxmlformats.org/officeDocument/2006/relationships/image" Target="../media/image21.jpg"/><Relationship Id="rId5" Type="http://schemas.openxmlformats.org/officeDocument/2006/relationships/image" Target="../media/image44.jp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ublic.tableau.com/views/CHECK-INNACPORAOS/Dashboard1?:language=en-GB&amp;:display_count=n&amp;:origin=viz_share_link" TargetMode="External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49.jp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ublic.tableau.com/app/profile/cristina1643/viz/CHECK-INAOS/Check-inaos" TargetMode="External"/><Relationship Id="rId4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4294967295" type="body"/>
          </p:nvPr>
        </p:nvSpPr>
        <p:spPr>
          <a:xfrm>
            <a:off x="4782085" y="2282008"/>
            <a:ext cx="3689700" cy="1895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61643"/>
                </a:solidFill>
                <a:latin typeface="Poppins"/>
                <a:ea typeface="Poppins"/>
                <a:cs typeface="Poppins"/>
                <a:sym typeface="Poppins"/>
              </a:rPr>
              <a:t>Automate your check-ins</a:t>
            </a:r>
            <a:endParaRPr>
              <a:solidFill>
                <a:srgbClr val="1616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650" y="1445600"/>
            <a:ext cx="2292550" cy="9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7933" y="4562898"/>
            <a:ext cx="720550" cy="4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4861900" y="706700"/>
            <a:ext cx="398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EDA: El problema de los datos en la toma de decisiones</a:t>
            </a:r>
            <a:endParaRPr b="1" sz="1800"/>
          </a:p>
        </p:txBody>
      </p:sp>
      <p:sp>
        <p:nvSpPr>
          <p:cNvPr id="207" name="Google Shape;207;p33"/>
          <p:cNvSpPr txBox="1"/>
          <p:nvPr/>
        </p:nvSpPr>
        <p:spPr>
          <a:xfrm>
            <a:off x="5862000" y="4208325"/>
            <a:ext cx="29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Cristina Cejas Sánchez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/>
          <p:cNvPicPr preferRelativeResize="0"/>
          <p:nvPr/>
        </p:nvPicPr>
        <p:blipFill rotWithShape="1">
          <a:blip r:embed="rId3">
            <a:alphaModFix amt="38000"/>
          </a:blip>
          <a:srcRect b="0" l="24259" r="0" t="0"/>
          <a:stretch/>
        </p:blipFill>
        <p:spPr>
          <a:xfrm>
            <a:off x="0" y="207750"/>
            <a:ext cx="1547325" cy="20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>
            <p:ph idx="2" type="body"/>
          </p:nvPr>
        </p:nvSpPr>
        <p:spPr>
          <a:xfrm>
            <a:off x="0" y="1305750"/>
            <a:ext cx="4952400" cy="1733700"/>
          </a:xfrm>
          <a:prstGeom prst="rect">
            <a:avLst/>
          </a:prstGeom>
        </p:spPr>
        <p:txBody>
          <a:bodyPr anchorCtr="0" anchor="ctr" bIns="91425" lIns="640075" spcFirstLastPara="1" rIns="640075" wrap="square" tIns="640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6909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6909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9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875" y="4584000"/>
            <a:ext cx="915075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 txBox="1"/>
          <p:nvPr>
            <p:ph type="title"/>
          </p:nvPr>
        </p:nvSpPr>
        <p:spPr>
          <a:xfrm>
            <a:off x="1105775" y="2190900"/>
            <a:ext cx="4952400" cy="761700"/>
          </a:xfrm>
          <a:prstGeom prst="rect">
            <a:avLst/>
          </a:prstGeom>
        </p:spPr>
        <p:txBody>
          <a:bodyPr anchorCtr="0" anchor="t" bIns="91425" lIns="640075" spcFirstLastPara="1" rIns="6400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Growth</a:t>
            </a:r>
            <a:endParaRPr b="1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7" name="Google Shape;297;p42"/>
          <p:cNvPicPr preferRelativeResize="0"/>
          <p:nvPr/>
        </p:nvPicPr>
        <p:blipFill rotWithShape="1">
          <a:blip r:embed="rId5">
            <a:alphaModFix/>
          </a:blip>
          <a:srcRect b="0" l="27000" r="27000" t="0"/>
          <a:stretch/>
        </p:blipFill>
        <p:spPr>
          <a:xfrm>
            <a:off x="4952400" y="0"/>
            <a:ext cx="4205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/>
        </p:nvSpPr>
        <p:spPr>
          <a:xfrm>
            <a:off x="0" y="3187900"/>
            <a:ext cx="4952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40075" spcFirstLastPara="1" rIns="6400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98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898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46909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6">
            <a:alphaModFix/>
          </a:blip>
          <a:srcRect b="22839" l="37015" r="56773" t="70044"/>
          <a:stretch/>
        </p:blipFill>
        <p:spPr>
          <a:xfrm>
            <a:off x="167200" y="4067875"/>
            <a:ext cx="1435100" cy="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832550" y="420325"/>
            <a:ext cx="7584000" cy="51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ha sido el crecimiento?</a:t>
            </a:r>
            <a:endParaRPr sz="27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6" name="Google Shape;306;p43"/>
          <p:cNvPicPr preferRelativeResize="0"/>
          <p:nvPr/>
        </p:nvPicPr>
        <p:blipFill rotWithShape="1">
          <a:blip r:embed="rId3">
            <a:alphaModFix/>
          </a:blip>
          <a:srcRect b="19207" l="8198" r="2491" t="20937"/>
          <a:stretch/>
        </p:blipFill>
        <p:spPr>
          <a:xfrm>
            <a:off x="198312" y="1271870"/>
            <a:ext cx="8747376" cy="329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875" y="4584000"/>
            <a:ext cx="915075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/>
          <p:nvPr/>
        </p:nvSpPr>
        <p:spPr>
          <a:xfrm>
            <a:off x="7966750" y="4251100"/>
            <a:ext cx="978900" cy="89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3"/>
          <p:cNvPicPr preferRelativeResize="0"/>
          <p:nvPr/>
        </p:nvPicPr>
        <p:blipFill rotWithShape="1">
          <a:blip r:embed="rId5">
            <a:alphaModFix/>
          </a:blip>
          <a:srcRect b="22839" l="37015" r="56773" t="70044"/>
          <a:stretch/>
        </p:blipFill>
        <p:spPr>
          <a:xfrm>
            <a:off x="7572326" y="4153750"/>
            <a:ext cx="1535800" cy="98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832550" y="420325"/>
            <a:ext cx="7584000" cy="51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¿Upselling?</a:t>
            </a:r>
            <a:endParaRPr sz="27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875" y="4584000"/>
            <a:ext cx="915075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/>
          <p:nvPr/>
        </p:nvSpPr>
        <p:spPr>
          <a:xfrm>
            <a:off x="7966750" y="4251100"/>
            <a:ext cx="978900" cy="89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 rotWithShape="1">
          <a:blip r:embed="rId4">
            <a:alphaModFix/>
          </a:blip>
          <a:srcRect b="22839" l="37015" r="56773" t="70044"/>
          <a:stretch/>
        </p:blipFill>
        <p:spPr>
          <a:xfrm>
            <a:off x="7572326" y="4153750"/>
            <a:ext cx="1535800" cy="9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 rotWithShape="1">
          <a:blip r:embed="rId5">
            <a:alphaModFix/>
          </a:blip>
          <a:srcRect b="8401" l="15209" r="39196" t="20936"/>
          <a:stretch/>
        </p:blipFill>
        <p:spPr>
          <a:xfrm>
            <a:off x="2316592" y="935125"/>
            <a:ext cx="4615916" cy="40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/>
          <p:nvPr>
            <p:ph type="title"/>
          </p:nvPr>
        </p:nvSpPr>
        <p:spPr>
          <a:xfrm>
            <a:off x="832550" y="420325"/>
            <a:ext cx="7584000" cy="51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Funcionalidades más usadas</a:t>
            </a:r>
            <a:endParaRPr sz="27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875" y="4584000"/>
            <a:ext cx="915075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/>
          <p:nvPr/>
        </p:nvSpPr>
        <p:spPr>
          <a:xfrm>
            <a:off x="7966750" y="4251100"/>
            <a:ext cx="978900" cy="89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5"/>
          <p:cNvPicPr preferRelativeResize="0"/>
          <p:nvPr/>
        </p:nvPicPr>
        <p:blipFill rotWithShape="1">
          <a:blip r:embed="rId4">
            <a:alphaModFix/>
          </a:blip>
          <a:srcRect b="22839" l="37015" r="56773" t="70044"/>
          <a:stretch/>
        </p:blipFill>
        <p:spPr>
          <a:xfrm>
            <a:off x="7572326" y="4153750"/>
            <a:ext cx="1535800" cy="9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5"/>
          <p:cNvPicPr preferRelativeResize="0"/>
          <p:nvPr/>
        </p:nvPicPr>
        <p:blipFill rotWithShape="1">
          <a:blip r:embed="rId5">
            <a:alphaModFix/>
          </a:blip>
          <a:srcRect b="20560" l="32529" r="37049" t="32032"/>
          <a:stretch/>
        </p:blipFill>
        <p:spPr>
          <a:xfrm>
            <a:off x="213181" y="1281799"/>
            <a:ext cx="3905860" cy="34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 rotWithShape="1">
          <a:blip r:embed="rId6">
            <a:alphaModFix/>
          </a:blip>
          <a:srcRect b="18123" l="34748" r="32715" t="33597"/>
          <a:stretch/>
        </p:blipFill>
        <p:spPr>
          <a:xfrm>
            <a:off x="4843608" y="1281789"/>
            <a:ext cx="4102036" cy="34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5"/>
          <p:cNvSpPr txBox="1"/>
          <p:nvPr/>
        </p:nvSpPr>
        <p:spPr>
          <a:xfrm>
            <a:off x="1460288" y="4448575"/>
            <a:ext cx="17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Primera mejora</a:t>
            </a:r>
            <a:endParaRPr/>
          </a:p>
        </p:txBody>
      </p:sp>
      <p:sp>
        <p:nvSpPr>
          <p:cNvPr id="332" name="Google Shape;332;p45"/>
          <p:cNvSpPr txBox="1"/>
          <p:nvPr/>
        </p:nvSpPr>
        <p:spPr>
          <a:xfrm>
            <a:off x="5604163" y="4448575"/>
            <a:ext cx="17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Segunda</a:t>
            </a:r>
            <a:r>
              <a:rPr lang="en-US"/>
              <a:t> mejora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6"/>
          <p:cNvPicPr preferRelativeResize="0"/>
          <p:nvPr/>
        </p:nvPicPr>
        <p:blipFill rotWithShape="1">
          <a:blip r:embed="rId3">
            <a:alphaModFix amt="38000"/>
          </a:blip>
          <a:srcRect b="0" l="24259" r="0" t="0"/>
          <a:stretch/>
        </p:blipFill>
        <p:spPr>
          <a:xfrm>
            <a:off x="0" y="207750"/>
            <a:ext cx="1547325" cy="20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>
            <p:ph idx="2" type="body"/>
          </p:nvPr>
        </p:nvSpPr>
        <p:spPr>
          <a:xfrm>
            <a:off x="13450" y="2513949"/>
            <a:ext cx="4952400" cy="793500"/>
          </a:xfrm>
          <a:prstGeom prst="rect">
            <a:avLst/>
          </a:prstGeom>
        </p:spPr>
        <p:txBody>
          <a:bodyPr anchorCtr="0" anchor="ctr" bIns="91425" lIns="640075" spcFirstLastPara="1" rIns="640075" wrap="square" tIns="640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>
                <a:solidFill>
                  <a:srgbClr val="46909D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400">
              <a:solidFill>
                <a:srgbClr val="46909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6909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9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875" y="4584000"/>
            <a:ext cx="915075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6"/>
          <p:cNvSpPr txBox="1"/>
          <p:nvPr>
            <p:ph type="title"/>
          </p:nvPr>
        </p:nvSpPr>
        <p:spPr>
          <a:xfrm>
            <a:off x="13450" y="3085750"/>
            <a:ext cx="4952400" cy="1057500"/>
          </a:xfrm>
          <a:prstGeom prst="rect">
            <a:avLst/>
          </a:prstGeom>
        </p:spPr>
        <p:txBody>
          <a:bodyPr anchorCtr="0" anchor="t" bIns="91425" lIns="640075" spcFirstLastPara="1" rIns="64007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Incremento de uso del Checkin Online = Incremento del crecimiento de las ventas</a:t>
            </a:r>
            <a:endParaRPr b="1" sz="21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2" name="Google Shape;342;p46"/>
          <p:cNvPicPr preferRelativeResize="0"/>
          <p:nvPr/>
        </p:nvPicPr>
        <p:blipFill rotWithShape="1">
          <a:blip r:embed="rId5">
            <a:alphaModFix/>
          </a:blip>
          <a:srcRect b="0" l="17649" r="27860" t="0"/>
          <a:stretch/>
        </p:blipFill>
        <p:spPr>
          <a:xfrm>
            <a:off x="4952400" y="0"/>
            <a:ext cx="42050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6">
            <a:alphaModFix/>
          </a:blip>
          <a:srcRect b="22839" l="37015" r="56773" t="70044"/>
          <a:stretch/>
        </p:blipFill>
        <p:spPr>
          <a:xfrm>
            <a:off x="150450" y="4143250"/>
            <a:ext cx="1435100" cy="9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 txBox="1"/>
          <p:nvPr/>
        </p:nvSpPr>
        <p:spPr>
          <a:xfrm>
            <a:off x="13450" y="594450"/>
            <a:ext cx="495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¿Afecta en el crecimiento de la empresa la forma en que los usuarios usan el producto de Chekin?</a:t>
            </a:r>
            <a:endParaRPr sz="600">
              <a:solidFill>
                <a:srgbClr val="23235D"/>
              </a:solidFill>
            </a:endParaRPr>
          </a:p>
        </p:txBody>
      </p:sp>
      <p:cxnSp>
        <p:nvCxnSpPr>
          <p:cNvPr id="345" name="Google Shape;345;p46"/>
          <p:cNvCxnSpPr/>
          <p:nvPr/>
        </p:nvCxnSpPr>
        <p:spPr>
          <a:xfrm>
            <a:off x="2478250" y="1851350"/>
            <a:ext cx="22800" cy="1085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obeStock_330459660.jpeg" id="350" name="Google Shape;350;p47"/>
          <p:cNvPicPr preferRelativeResize="0"/>
          <p:nvPr/>
        </p:nvPicPr>
        <p:blipFill rotWithShape="1">
          <a:blip r:embed="rId3">
            <a:alphaModFix/>
          </a:blip>
          <a:srcRect b="0" l="26472" r="26641" t="0"/>
          <a:stretch/>
        </p:blipFill>
        <p:spPr>
          <a:xfrm>
            <a:off x="4476750" y="0"/>
            <a:ext cx="361714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7"/>
          <p:cNvSpPr txBox="1"/>
          <p:nvPr/>
        </p:nvSpPr>
        <p:spPr>
          <a:xfrm>
            <a:off x="1583425" y="1971650"/>
            <a:ext cx="20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F3C"/>
              </a:buClr>
              <a:buSzPts val="2600"/>
              <a:buFont typeface="Helvetica Neue"/>
              <a:buNone/>
            </a:pPr>
            <a:r>
              <a:rPr lang="en-US" sz="2600">
                <a:solidFill>
                  <a:srgbClr val="2B2F3C"/>
                </a:solidFill>
                <a:latin typeface="Proxima Nova"/>
                <a:ea typeface="Proxima Nova"/>
                <a:cs typeface="Proxima Nova"/>
                <a:sym typeface="Proxima Nova"/>
              </a:rPr>
              <a:t>¡GRACIAS!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2" name="Google Shape;352;p47"/>
          <p:cNvPicPr preferRelativeResize="0"/>
          <p:nvPr/>
        </p:nvPicPr>
        <p:blipFill rotWithShape="1">
          <a:blip r:embed="rId4">
            <a:alphaModFix/>
          </a:blip>
          <a:srcRect b="22839" l="37015" r="56773" t="70044"/>
          <a:stretch/>
        </p:blipFill>
        <p:spPr>
          <a:xfrm>
            <a:off x="148325" y="4109750"/>
            <a:ext cx="1435100" cy="9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7"/>
          <p:cNvPicPr preferRelativeResize="0"/>
          <p:nvPr/>
        </p:nvPicPr>
        <p:blipFill rotWithShape="1">
          <a:blip r:embed="rId4">
            <a:alphaModFix/>
          </a:blip>
          <a:srcRect b="22839" l="37015" r="56773" t="70044"/>
          <a:stretch/>
        </p:blipFill>
        <p:spPr>
          <a:xfrm>
            <a:off x="8594275" y="2201400"/>
            <a:ext cx="456824" cy="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/>
          <p:nvPr/>
        </p:nvSpPr>
        <p:spPr>
          <a:xfrm>
            <a:off x="4188000" y="0"/>
            <a:ext cx="4956000" cy="5151900"/>
          </a:xfrm>
          <a:prstGeom prst="rect">
            <a:avLst/>
          </a:prstGeom>
          <a:solidFill>
            <a:srgbClr val="E7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5808000" y="637888"/>
            <a:ext cx="171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85CF8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+5M</a:t>
            </a:r>
            <a:endParaRPr sz="4800">
              <a:solidFill>
                <a:srgbClr val="385CF8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B2F3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DE CHECK-INS</a:t>
            </a:r>
            <a:endParaRPr>
              <a:solidFill>
                <a:srgbClr val="2B2F3C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5805000" y="1956000"/>
            <a:ext cx="172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85CF8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+20</a:t>
            </a:r>
            <a:endParaRPr sz="4800">
              <a:solidFill>
                <a:srgbClr val="385CF8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B2F3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PAÍSES USAN CHEKIN</a:t>
            </a:r>
            <a:endParaRPr>
              <a:solidFill>
                <a:srgbClr val="2B2F3C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5805000" y="3489800"/>
            <a:ext cx="172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85CF8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+2K</a:t>
            </a:r>
            <a:endParaRPr sz="4800">
              <a:solidFill>
                <a:srgbClr val="385CF8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B2F3C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CLIENTES</a:t>
            </a:r>
            <a:endParaRPr>
              <a:solidFill>
                <a:srgbClr val="2B2F3C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17" name="Google Shape;217;p34"/>
          <p:cNvSpPr txBox="1"/>
          <p:nvPr>
            <p:ph type="title"/>
          </p:nvPr>
        </p:nvSpPr>
        <p:spPr>
          <a:xfrm>
            <a:off x="693025" y="1150200"/>
            <a:ext cx="3087900" cy="101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¿Qué es Chekin?</a:t>
            </a:r>
            <a:endParaRPr b="1" sz="28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646125" y="2162100"/>
            <a:ext cx="29058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46909D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para la automatización del registro de huéspedes en </a:t>
            </a:r>
            <a:r>
              <a:rPr lang="en-US">
                <a:solidFill>
                  <a:srgbClr val="46909D"/>
                </a:solidFill>
                <a:latin typeface="Proxima Nova"/>
                <a:ea typeface="Proxima Nova"/>
                <a:cs typeface="Proxima Nova"/>
                <a:sym typeface="Proxima Nova"/>
              </a:rPr>
              <a:t>hoteles</a:t>
            </a:r>
            <a:r>
              <a:rPr lang="en-US">
                <a:solidFill>
                  <a:srgbClr val="46909D"/>
                </a:solidFill>
                <a:latin typeface="Proxima Nova"/>
                <a:ea typeface="Proxima Nova"/>
                <a:cs typeface="Proxima Nova"/>
                <a:sym typeface="Proxima Nova"/>
              </a:rPr>
              <a:t> y apartamentos turísticos</a:t>
            </a:r>
            <a:endParaRPr>
              <a:solidFill>
                <a:srgbClr val="46909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22839" l="37015" r="56773" t="70044"/>
          <a:stretch/>
        </p:blipFill>
        <p:spPr>
          <a:xfrm>
            <a:off x="100175" y="4118125"/>
            <a:ext cx="1435100" cy="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-12" y="3963375"/>
            <a:ext cx="9144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914400" spcFirstLastPara="1" rIns="914400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i="1" lang="en-US">
                <a:solidFill>
                  <a:srgbClr val="46909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El software agiliza el proceso de diferentes formas dependiendo del </a:t>
            </a:r>
            <a:r>
              <a:rPr b="1" i="1" lang="en-US">
                <a:solidFill>
                  <a:srgbClr val="46909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tipo de cliente</a:t>
            </a:r>
            <a:r>
              <a:rPr i="1" lang="en-US">
                <a:solidFill>
                  <a:srgbClr val="46909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i="1">
              <a:solidFill>
                <a:srgbClr val="46909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1642275" y="2974200"/>
            <a:ext cx="10491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Check-in Onsite</a:t>
            </a:r>
            <a:endParaRPr b="1" sz="17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4106525" y="3029412"/>
            <a:ext cx="1165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Check-in Online</a:t>
            </a:r>
            <a:endParaRPr b="1" sz="16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5893550" y="3138700"/>
            <a:ext cx="19059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endParaRPr b="1" sz="16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875" y="4584000"/>
            <a:ext cx="915075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550" y="2123600"/>
            <a:ext cx="720525" cy="7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887" y="2123600"/>
            <a:ext cx="720525" cy="7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6486237" y="2156351"/>
            <a:ext cx="720525" cy="6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912375" y="388750"/>
            <a:ext cx="740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B2F3C"/>
                </a:solidFill>
                <a:latin typeface="Proxima Nova"/>
                <a:ea typeface="Proxima Nova"/>
                <a:cs typeface="Proxima Nova"/>
                <a:sym typeface="Proxima Nova"/>
              </a:rPr>
              <a:t>¿Afecta en el crecimiento de la empresa la forma en que los usuarios usan el producto de Chekin?</a:t>
            </a:r>
            <a:endParaRPr b="1" sz="2800">
              <a:solidFill>
                <a:srgbClr val="2B2F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7">
            <a:alphaModFix/>
          </a:blip>
          <a:srcRect b="22839" l="37015" r="56773" t="70044"/>
          <a:stretch/>
        </p:blipFill>
        <p:spPr>
          <a:xfrm>
            <a:off x="7673025" y="4218650"/>
            <a:ext cx="1435100" cy="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 amt="38000"/>
          </a:blip>
          <a:srcRect b="0" l="24259" r="0" t="0"/>
          <a:stretch/>
        </p:blipFill>
        <p:spPr>
          <a:xfrm>
            <a:off x="0" y="207750"/>
            <a:ext cx="1547325" cy="20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>
            <p:ph idx="2" type="body"/>
          </p:nvPr>
        </p:nvSpPr>
        <p:spPr>
          <a:xfrm>
            <a:off x="0" y="1305750"/>
            <a:ext cx="4952400" cy="1733700"/>
          </a:xfrm>
          <a:prstGeom prst="rect">
            <a:avLst/>
          </a:prstGeom>
        </p:spPr>
        <p:txBody>
          <a:bodyPr anchorCtr="0" anchor="ctr" bIns="91425" lIns="640075" spcFirstLastPara="1" rIns="640075" wrap="square" tIns="640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6909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6909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9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875" y="4584000"/>
            <a:ext cx="915075" cy="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>
            <p:ph type="title"/>
          </p:nvPr>
        </p:nvSpPr>
        <p:spPr>
          <a:xfrm>
            <a:off x="0" y="2190900"/>
            <a:ext cx="4952400" cy="761700"/>
          </a:xfrm>
          <a:prstGeom prst="rect">
            <a:avLst/>
          </a:prstGeom>
        </p:spPr>
        <p:txBody>
          <a:bodyPr anchorCtr="0" anchor="t" bIns="91425" lIns="640075" spcFirstLastPara="1" rIns="6400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de los huéspedes</a:t>
            </a:r>
            <a:endParaRPr b="1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 rotWithShape="1">
          <a:blip r:embed="rId5">
            <a:alphaModFix/>
          </a:blip>
          <a:srcRect b="0" l="32572" r="12856" t="0"/>
          <a:stretch/>
        </p:blipFill>
        <p:spPr>
          <a:xfrm>
            <a:off x="4952400" y="0"/>
            <a:ext cx="420505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0" y="3187900"/>
            <a:ext cx="4952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40075" spcFirstLastPara="1" rIns="64007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98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898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46909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6">
            <a:alphaModFix/>
          </a:blip>
          <a:srcRect b="22839" l="37015" r="56773" t="70044"/>
          <a:stretch/>
        </p:blipFill>
        <p:spPr>
          <a:xfrm>
            <a:off x="150450" y="4134875"/>
            <a:ext cx="1435100" cy="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828950" y="317750"/>
            <a:ext cx="7584000" cy="51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Nacionalidad y tipo de check-in utilizado</a:t>
            </a:r>
            <a:endParaRPr sz="27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3" name="Google Shape;253;p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8600" l="17377" r="2871" t="27830"/>
          <a:stretch/>
        </p:blipFill>
        <p:spPr>
          <a:xfrm>
            <a:off x="144113" y="960575"/>
            <a:ext cx="8855776" cy="39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828950" y="317750"/>
            <a:ext cx="7584000" cy="51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Rango de edad </a:t>
            </a:r>
            <a:r>
              <a:rPr lang="en-US" sz="27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y tipo de check-in utilizado</a:t>
            </a:r>
            <a:endParaRPr sz="27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10530" l="15767" r="15884" t="25762"/>
          <a:stretch/>
        </p:blipFill>
        <p:spPr>
          <a:xfrm>
            <a:off x="362850" y="1611325"/>
            <a:ext cx="4867776" cy="25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4">
            <a:alphaModFix/>
          </a:blip>
          <a:srcRect b="10161" l="37140" r="16071" t="36638"/>
          <a:stretch/>
        </p:blipFill>
        <p:spPr>
          <a:xfrm>
            <a:off x="5010925" y="2098350"/>
            <a:ext cx="3228824" cy="20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5">
            <a:alphaModFix/>
          </a:blip>
          <a:srcRect b="22839" l="37015" r="56773" t="70044"/>
          <a:stretch/>
        </p:blipFill>
        <p:spPr>
          <a:xfrm>
            <a:off x="7673025" y="4218650"/>
            <a:ext cx="1435100" cy="9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4">
            <a:alphaModFix/>
          </a:blip>
          <a:srcRect b="68042" l="84736" r="9661" t="20598"/>
          <a:stretch/>
        </p:blipFill>
        <p:spPr>
          <a:xfrm>
            <a:off x="7089850" y="1426450"/>
            <a:ext cx="665924" cy="75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5">
            <a:alphaModFix/>
          </a:blip>
          <a:srcRect b="22839" l="37015" r="56773" t="70044"/>
          <a:stretch/>
        </p:blipFill>
        <p:spPr>
          <a:xfrm>
            <a:off x="4512625" y="1391600"/>
            <a:ext cx="1435100" cy="9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875" y="4584000"/>
            <a:ext cx="915075" cy="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/>
          </a:blip>
          <a:srcRect b="0" l="25630" r="21643" t="0"/>
          <a:stretch/>
        </p:blipFill>
        <p:spPr>
          <a:xfrm>
            <a:off x="0" y="0"/>
            <a:ext cx="40689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5">
            <a:alphaModFix/>
          </a:blip>
          <a:srcRect b="22839" l="37015" r="56773" t="70044"/>
          <a:stretch/>
        </p:blipFill>
        <p:spPr>
          <a:xfrm>
            <a:off x="7673025" y="4218650"/>
            <a:ext cx="1435100" cy="9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>
            <p:ph type="title"/>
          </p:nvPr>
        </p:nvSpPr>
        <p:spPr>
          <a:xfrm>
            <a:off x="4115650" y="2190900"/>
            <a:ext cx="4952400" cy="761700"/>
          </a:xfrm>
          <a:prstGeom prst="rect">
            <a:avLst/>
          </a:prstGeom>
        </p:spPr>
        <p:txBody>
          <a:bodyPr anchorCtr="0" anchor="t" bIns="91425" lIns="640075" spcFirstLastPara="1" rIns="6400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Características del producto</a:t>
            </a:r>
            <a:endParaRPr b="1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832550" y="420325"/>
            <a:ext cx="7584000" cy="51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se usa el producto?</a:t>
            </a:r>
            <a:endParaRPr sz="27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00" y="935125"/>
            <a:ext cx="8890875" cy="41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828950" y="317750"/>
            <a:ext cx="7584000" cy="51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3235D"/>
                </a:solidFill>
                <a:latin typeface="Proxima Nova"/>
                <a:ea typeface="Proxima Nova"/>
                <a:cs typeface="Proxima Nova"/>
                <a:sym typeface="Proxima Nova"/>
              </a:rPr>
              <a:t>¿Cómo se usa el producto?</a:t>
            </a:r>
            <a:endParaRPr sz="2700">
              <a:solidFill>
                <a:srgbClr val="23235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2550"/>
            <a:ext cx="8937098" cy="42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ong Colors">
      <a:dk1>
        <a:srgbClr val="000000"/>
      </a:dk1>
      <a:lt1>
        <a:srgbClr val="FFFFFF"/>
      </a:lt1>
      <a:dk2>
        <a:srgbClr val="321459"/>
      </a:dk2>
      <a:lt2>
        <a:srgbClr val="FB3254"/>
      </a:lt2>
      <a:accent1>
        <a:srgbClr val="812AC1"/>
      </a:accent1>
      <a:accent2>
        <a:srgbClr val="F7CD05"/>
      </a:accent2>
      <a:accent3>
        <a:srgbClr val="812AC1"/>
      </a:accent3>
      <a:accent4>
        <a:srgbClr val="A2A1A2"/>
      </a:accent4>
      <a:accent5>
        <a:srgbClr val="7F7F7F"/>
      </a:accent5>
      <a:accent6>
        <a:srgbClr val="250E42"/>
      </a:accent6>
      <a:hlink>
        <a:srgbClr val="812AC1"/>
      </a:hlink>
      <a:folHlink>
        <a:srgbClr val="812AC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